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4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79" r:id="rId7"/>
    <p:sldId id="280" r:id="rId8"/>
    <p:sldId id="281" r:id="rId9"/>
    <p:sldId id="282" r:id="rId10"/>
    <p:sldId id="261" r:id="rId11"/>
    <p:sldId id="262" r:id="rId12"/>
    <p:sldId id="278" r:id="rId13"/>
    <p:sldId id="264" r:id="rId14"/>
    <p:sldId id="265" r:id="rId15"/>
    <p:sldId id="266" r:id="rId16"/>
    <p:sldId id="267" r:id="rId17"/>
    <p:sldId id="277" r:id="rId18"/>
    <p:sldId id="276" r:id="rId19"/>
    <p:sldId id="269" r:id="rId20"/>
    <p:sldId id="271" r:id="rId21"/>
    <p:sldId id="272" r:id="rId22"/>
    <p:sldId id="274" r:id="rId23"/>
    <p:sldId id="273" r:id="rId24"/>
    <p:sldId id="275" r:id="rId25"/>
    <p:sldId id="270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22842832277895048"/>
          <c:w val="0.93287117403621822"/>
          <c:h val="0.7016750123002256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52400" h="50800" prst="softRound"/>
            </a:sp3d>
          </c:spPr>
          <c:explosion val="3"/>
          <c:dPt>
            <c:idx val="0"/>
            <c:bubble3D val="0"/>
            <c:spPr>
              <a:solidFill>
                <a:srgbClr val="00B0F0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  <c:extLst>
              <c:ext xmlns:c16="http://schemas.microsoft.com/office/drawing/2014/chart" uri="{C3380CC4-5D6E-409C-BE32-E72D297353CC}">
                <c16:uniqueId val="{00000000-387F-4F5C-9CCE-1D12BC38B456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  <c:extLst>
              <c:ext xmlns:c16="http://schemas.microsoft.com/office/drawing/2014/chart" uri="{C3380CC4-5D6E-409C-BE32-E72D297353CC}">
                <c16:uniqueId val="{00000001-387F-4F5C-9CCE-1D12BC38B456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  <c:extLst>
              <c:ext xmlns:c16="http://schemas.microsoft.com/office/drawing/2014/chart" uri="{C3380CC4-5D6E-409C-BE32-E72D297353CC}">
                <c16:uniqueId val="{00000002-387F-4F5C-9CCE-1D12BC38B456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87F-4F5C-9CCE-1D12BC38B456}"/>
                </c:ext>
              </c:extLst>
            </c:dLbl>
            <c:dLbl>
              <c:idx val="1"/>
              <c:layout>
                <c:manualLayout>
                  <c:x val="-1.4440247379920739E-2"/>
                  <c:y val="-8.2978434494932838E-3"/>
                </c:manualLayout>
              </c:layout>
              <c:tx>
                <c:rich>
                  <a:bodyPr/>
                  <a:lstStyle/>
                  <a:p>
                    <a:pPr>
                      <a:defRPr sz="2000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sz="2000" dirty="0" smtClean="0"/>
                      <a:t>1чел.</a:t>
                    </a:r>
                  </a:p>
                  <a:p>
                    <a:pPr>
                      <a:defRPr sz="2000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sz="2000" dirty="0" smtClean="0"/>
                      <a:t>1 %</a:t>
                    </a:r>
                    <a:endParaRPr lang="ru-RU" sz="20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87F-4F5C-9CCE-1D12BC38B456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87F-4F5C-9CCE-1D12BC38B4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Дети с нормативным уровнем развития</c:v>
                </c:pt>
                <c:pt idx="1">
                  <c:v>Дети с ОВЗ раннего возраста</c:v>
                </c:pt>
                <c:pt idx="2">
                  <c:v>Дети с ОВЗ дошкольного возраста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99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87F-4F5C-9CCE-1D12BC38B45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scene3d>
          <a:camera prst="orthographicFront"/>
          <a:lightRig rig="threePt" dir="t"/>
        </a:scene3d>
        <a:sp3d>
          <a:bevelT/>
        </a:sp3d>
      </c:spPr>
    </c:plotArea>
    <c:plotVisOnly val="1"/>
    <c:dispBlanksAs val="zero"/>
    <c:showDLblsOverMax val="0"/>
  </c:chart>
  <c:spPr>
    <a:scene3d>
      <a:camera prst="orthographicFront"/>
      <a:lightRig rig="threePt" dir="t"/>
    </a:scene3d>
    <a:sp3d>
      <a:bevelT/>
    </a:sp3d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CAC60-5E5D-4A6A-8347-7820724C9BE5}" type="datetimeFigureOut">
              <a:rPr lang="ru-RU" smtClean="0"/>
              <a:pPr/>
              <a:t>19.02.2024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32A85-F5F4-4531-9C8E-2D49B224AB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277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altLang="ru-RU" smtClean="0"/>
              <a:t>…</a:t>
            </a:r>
          </a:p>
          <a:p>
            <a:pPr>
              <a:spcBef>
                <a:spcPct val="0"/>
              </a:spcBef>
            </a:pPr>
            <a:r>
              <a:rPr lang="ru-RU" altLang="ru-RU" smtClean="0"/>
              <a:t>Перечисленные условия должны обеспечивать полноценное развитие детей во всех образовательных областях, на фоне их эмоционального благополучия и положительного отношения к миру, к себе и к другим людям</a:t>
            </a: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EC97C08-4797-463F-987D-8A1CEB9E8C28}" type="slidenum">
              <a:rPr lang="ru-RU" altLang="ru-RU"/>
              <a:pPr eaLnBrk="1" hangingPunct="1"/>
              <a:t>15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383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DA5E9E7-A9F0-4F79-82CB-29648C4C0B16}" type="datetimeFigureOut">
              <a:rPr lang="ru-RU" smtClean="0"/>
              <a:pPr/>
              <a:t>19.02.2024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DA5E9E7-A9F0-4F79-82CB-29648C4C0B16}" type="datetimeFigureOut">
              <a:rPr lang="ru-RU" smtClean="0"/>
              <a:pPr/>
              <a:t>19.02.2024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DA5E9E7-A9F0-4F79-82CB-29648C4C0B16}" type="datetimeFigureOut">
              <a:rPr lang="ru-RU" smtClean="0"/>
              <a:pPr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19.02.2024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DA5E9E7-A9F0-4F79-82CB-29648C4C0B16}" type="datetimeFigureOut">
              <a:rPr lang="ru-RU" smtClean="0"/>
              <a:pPr/>
              <a:t>19.02.2024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19.02.2024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DA5E9E7-A9F0-4F79-82CB-29648C4C0B16}" type="datetimeFigureOut">
              <a:rPr lang="ru-RU" smtClean="0"/>
              <a:pPr/>
              <a:t>19.02.2024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DA5E9E7-A9F0-4F79-82CB-29648C4C0B16}" type="datetimeFigureOut">
              <a:rPr lang="ru-RU" smtClean="0"/>
              <a:pPr/>
              <a:t>19.02.2024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DA5E9E7-A9F0-4F79-82CB-29648C4C0B16}" type="datetimeFigureOut">
              <a:rPr lang="ru-RU" smtClean="0"/>
              <a:pPr/>
              <a:t>19.02.2024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ctrTitle"/>
          </p:nvPr>
        </p:nvSpPr>
        <p:spPr>
          <a:xfrm>
            <a:off x="683568" y="2204864"/>
            <a:ext cx="7772400" cy="1779588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  <a:br>
              <a:rPr lang="ru-RU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дошкольного образовательного учреждения (ОП ДО)</a:t>
            </a:r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1704977" y="333377"/>
            <a:ext cx="630730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казённое 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образовательное учреждение</a:t>
            </a:r>
          </a:p>
          <a:p>
            <a:pPr algn="ctr"/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1» п. Муезерский</a:t>
            </a:r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3851765" y="6165850"/>
            <a:ext cx="20131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Муезерский  2024</a:t>
            </a:r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68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/>
          <p:cNvSpPr/>
          <p:nvPr/>
        </p:nvSpPr>
        <p:spPr>
          <a:xfrm>
            <a:off x="411480" y="1783080"/>
            <a:ext cx="3276600" cy="22707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282440" y="1493520"/>
            <a:ext cx="4084320" cy="31546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44882" y="5105400"/>
            <a:ext cx="6913563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indent="539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физическое и психическое развитие детей в различных видах деятельности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32403" y="504096"/>
            <a:ext cx="1862498" cy="83099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</a:p>
          <a:p>
            <a:pPr algn="ctr"/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</a:t>
            </a:r>
            <a:endParaRPr lang="ru-RU" altLang="ru-RU" sz="2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6280" y="2225040"/>
            <a:ext cx="256032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Обязательная</a:t>
            </a:r>
          </a:p>
          <a:p>
            <a:pPr lvl="0"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инвариантная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</a:t>
            </a:r>
          </a:p>
          <a:p>
            <a:pPr lvl="0"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(часть А)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29200" y="2325321"/>
            <a:ext cx="32004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вариативная часть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формируемая участниками  образовательных отношений (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регональный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компонент )        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(часть Б) 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24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534987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ОП ДО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4786" y="822960"/>
            <a:ext cx="805375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положения: </a:t>
            </a:r>
          </a:p>
          <a:p>
            <a:pPr algn="ctr"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ОП ДО</a:t>
            </a:r>
          </a:p>
          <a:p>
            <a:pPr algn="ctr"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и особенности ОП, содержание разделов (целевого, содержательного и организационного)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0" y="2271714"/>
            <a:ext cx="3165231" cy="321468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95" name="TextBox 12"/>
          <p:cNvSpPr txBox="1">
            <a:spLocks noChangeArrowheads="1"/>
          </p:cNvSpPr>
          <p:nvPr/>
        </p:nvSpPr>
        <p:spPr bwMode="auto">
          <a:xfrm>
            <a:off x="0" y="2331720"/>
            <a:ext cx="323088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1Целевой раздел</a:t>
            </a:r>
          </a:p>
          <a:p>
            <a:pPr algn="ctr"/>
            <a:r>
              <a:rPr lang="ru-RU" alt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</a:t>
            </a:r>
            <a:r>
              <a:rPr lang="ru-RU" alt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itchFamily="2" charset="2"/>
              <a:buChar char="v"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цели, задачи, принципы ФОП</a:t>
            </a:r>
          </a:p>
          <a:p>
            <a:pPr>
              <a:buFont typeface="Wingdings" pitchFamily="2" charset="2"/>
              <a:buChar char="v"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планируемые результаты освоения ФОП в разные периоды детства</a:t>
            </a:r>
          </a:p>
          <a:p>
            <a:pPr>
              <a:buFont typeface="Wingdings" pitchFamily="2" charset="2"/>
              <a:buChar char="v"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к педагогической диагностике достижения планируемых результатов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76601" y="2164080"/>
            <a:ext cx="2727959" cy="469392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Содержательный раздел</a:t>
            </a:r>
          </a:p>
          <a:p>
            <a:pPr algn="ctr">
              <a:defRPr/>
            </a:pPr>
            <a:r>
              <a:rPr lang="ru-RU" sz="16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  <a:r>
              <a:rPr lang="ru-RU" sz="1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и содержание образовательной деятельности по образовательным областям во всех возрастных группах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и задачи КРР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программу воспитания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иные материалы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095047" y="2365500"/>
            <a:ext cx="3048953" cy="377622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400" name="TextBox 17"/>
          <p:cNvSpPr txBox="1">
            <a:spLocks noChangeArrowheads="1"/>
          </p:cNvSpPr>
          <p:nvPr/>
        </p:nvSpPr>
        <p:spPr bwMode="auto">
          <a:xfrm>
            <a:off x="6156959" y="2356339"/>
            <a:ext cx="2987041" cy="3754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Организационный раздел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</a:t>
            </a:r>
            <a:r>
              <a:rPr lang="ru-RU" alt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itchFamily="2" charset="2"/>
              <a:buChar char="v"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психолого-педагогические, кадровые условия, МТО</a:t>
            </a:r>
          </a:p>
          <a:p>
            <a:pPr>
              <a:buFont typeface="Wingdings" pitchFamily="2" charset="2"/>
              <a:buChar char="v"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режим дня</a:t>
            </a:r>
          </a:p>
          <a:p>
            <a:pPr>
              <a:buFont typeface="Wingdings" pitchFamily="2" charset="2"/>
              <a:buChar char="v"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перечень произведений искусства</a:t>
            </a:r>
          </a:p>
          <a:p>
            <a:pPr>
              <a:buFont typeface="Wingdings" pitchFamily="2" charset="2"/>
              <a:buChar char="v"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календарный план воспитательной работы</a:t>
            </a: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7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4784" y="0"/>
            <a:ext cx="7467600" cy="650631"/>
          </a:xfrm>
        </p:spPr>
        <p:txBody>
          <a:bodyPr>
            <a:normAutofit fontScale="90000"/>
          </a:bodyPr>
          <a:lstStyle/>
          <a:p>
            <a:r>
              <a:rPr lang="ru-RU" sz="3200" b="1" spc="-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spc="-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spc="-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включает: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28600" y="633046"/>
            <a:ext cx="8229600" cy="1740877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spc="-15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Учебно-методическая</a:t>
            </a:r>
            <a:r>
              <a:rPr lang="ru-RU" b="1" spc="15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5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</a:t>
            </a:r>
          </a:p>
          <a:p>
            <a:pPr algn="just">
              <a:buFont typeface="Wingdings" pitchFamily="2" charset="2"/>
              <a:buChar char="v"/>
            </a:pPr>
            <a:r>
              <a:rPr lang="ru-RU" altLang="ru-RU" sz="2000" b="1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рабочая программа воспитания, </a:t>
            </a:r>
          </a:p>
          <a:p>
            <a:pPr algn="just">
              <a:buFont typeface="Wingdings" pitchFamily="2" charset="2"/>
              <a:buChar char="v"/>
            </a:pPr>
            <a:r>
              <a:rPr lang="ru-RU" altLang="ru-RU" sz="2000" b="1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примерный  режим и распорядок дня дошкольных групп, </a:t>
            </a:r>
          </a:p>
          <a:p>
            <a:pPr algn="just">
              <a:buFont typeface="Wingdings" pitchFamily="2" charset="2"/>
              <a:buChar char="v"/>
            </a:pPr>
            <a:r>
              <a:rPr lang="ru-RU" altLang="ru-RU" sz="2000" b="1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календарный план  воспитательной работы. 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0724" y="2356340"/>
            <a:ext cx="3657600" cy="65063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spc="-5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Иные</a:t>
            </a:r>
            <a:r>
              <a:rPr lang="ru-RU" b="1" spc="-45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5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</a:t>
            </a:r>
            <a:endParaRPr lang="ru-RU" b="1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228471" y="3383280"/>
            <a:ext cx="2504049" cy="286232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144000">
              <a:buSzPct val="80357"/>
              <a:buFont typeface="Wingdings" pitchFamily="2" charset="2"/>
              <a:buChar char="v"/>
              <a:tabLst>
                <a:tab pos="527685" algn="l"/>
                <a:tab pos="528320" algn="l"/>
              </a:tabLst>
              <a:defRPr/>
            </a:pPr>
            <a:r>
              <a:rPr lang="ru-RU" b="1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z="2000" b="1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планируемые </a:t>
            </a:r>
            <a:r>
              <a:rPr lang="ru-RU" sz="2000" b="1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результаты</a:t>
            </a:r>
            <a:r>
              <a:rPr lang="ru-RU" sz="2000" b="1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z="2000" b="1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sz="2000" b="1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z="2000" b="1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 marL="144000">
              <a:buSzPct val="80357"/>
              <a:buFont typeface="Wingdings" pitchFamily="2" charset="2"/>
              <a:buChar char="v"/>
              <a:tabLst>
                <a:tab pos="527685" algn="l"/>
                <a:tab pos="528320" algn="l"/>
              </a:tabLst>
              <a:defRPr/>
            </a:pPr>
            <a:r>
              <a:rPr lang="ru-RU" sz="2000" b="1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</a:t>
            </a:r>
            <a:r>
              <a:rPr lang="ru-RU" sz="2000" b="1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едагогическая</a:t>
            </a:r>
            <a:r>
              <a:rPr lang="ru-RU" sz="2000" b="1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диагностика</a:t>
            </a:r>
            <a:r>
              <a:rPr lang="ru-RU" sz="2000" b="1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z="2000" b="1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достижения</a:t>
            </a:r>
            <a:r>
              <a:rPr lang="ru-RU" sz="2000" b="1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z="2000" b="1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планируемых</a:t>
            </a:r>
            <a:r>
              <a:rPr lang="ru-RU" sz="2000" b="1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z="2000" b="1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результатов</a:t>
            </a:r>
            <a:r>
              <a:rPr lang="ru-RU" sz="2000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1495" y="3182005"/>
            <a:ext cx="5468816" cy="347787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>
              <a:buSzPct val="80357"/>
              <a:buFont typeface="Wingdings" pitchFamily="2" charset="2"/>
              <a:buChar char="v"/>
              <a:tabLst>
                <a:tab pos="527685" algn="l"/>
                <a:tab pos="528320" algn="l"/>
              </a:tabLst>
              <a:defRPr/>
            </a:pPr>
            <a:r>
              <a:rPr lang="ru-RU" b="1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z="2000" b="1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з</a:t>
            </a:r>
            <a:r>
              <a:rPr lang="ru-RU" sz="2000" b="1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адачи</a:t>
            </a:r>
            <a:r>
              <a:rPr lang="ru-RU" sz="2000" b="1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z="2000" b="1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z="2000" b="1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z="2000" b="1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содержание</a:t>
            </a:r>
            <a:r>
              <a:rPr lang="ru-RU" sz="2000" b="1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z="2000" b="1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образования</a:t>
            </a:r>
            <a:r>
              <a:rPr lang="ru-RU" sz="2000" b="1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z="2000" b="1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(обучения</a:t>
            </a:r>
            <a:r>
              <a:rPr lang="ru-RU" sz="2000" b="1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z="2000" b="1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z="2000" b="1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z="2000" b="1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воспитания)</a:t>
            </a:r>
            <a:r>
              <a:rPr lang="ru-RU" sz="2000" b="1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z="2000" b="1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 </a:t>
            </a:r>
            <a:r>
              <a:rPr lang="ru-RU" sz="2000" b="1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z="2000" b="1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образовательным областям,</a:t>
            </a:r>
          </a:p>
          <a:p>
            <a:pPr>
              <a:buSzPct val="80357"/>
              <a:buFont typeface="Wingdings" pitchFamily="2" charset="2"/>
              <a:buChar char="v"/>
              <a:tabLst>
                <a:tab pos="527685" algn="l"/>
                <a:tab pos="528320" algn="l"/>
              </a:tabLst>
              <a:defRPr/>
            </a:pPr>
            <a:r>
              <a:rPr lang="ru-RU" sz="2000" b="1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в</a:t>
            </a:r>
            <a:r>
              <a:rPr lang="ru-RU" sz="2000" b="1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ариативные</a:t>
            </a:r>
            <a:r>
              <a:rPr lang="ru-RU" sz="2000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z="2000" b="1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формы,</a:t>
            </a:r>
            <a:r>
              <a:rPr lang="ru-RU" sz="2000" b="1" spc="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z="2000" b="1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способы,</a:t>
            </a:r>
            <a:r>
              <a:rPr lang="ru-RU" sz="2000" b="1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z="2000" b="1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методы</a:t>
            </a:r>
            <a:r>
              <a:rPr lang="ru-RU" sz="2000" b="1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z="2000" b="1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sz="2000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z="2000" b="1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>
              <a:buSzPct val="80357"/>
              <a:buFont typeface="Wingdings" pitchFamily="2" charset="2"/>
              <a:buChar char="v"/>
              <a:tabLst>
                <a:tab pos="527685" algn="l"/>
                <a:tab pos="528320" algn="l"/>
              </a:tabLst>
              <a:defRPr/>
            </a:pPr>
            <a:r>
              <a:rPr lang="ru-RU" sz="2000" b="1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</a:t>
            </a:r>
            <a:r>
              <a:rPr lang="ru-RU" sz="2000" b="1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собенности образовательной</a:t>
            </a:r>
            <a:r>
              <a:rPr lang="ru-RU" sz="2000" b="1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z="2000" b="1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деятельности</a:t>
            </a:r>
            <a:r>
              <a:rPr lang="ru-RU" sz="2000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z="2000" b="1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разных</a:t>
            </a:r>
            <a:r>
              <a:rPr lang="ru-RU" sz="2000" b="1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z="2000" b="1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видов</a:t>
            </a:r>
            <a:r>
              <a:rPr lang="ru-RU" sz="2000" b="1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и </a:t>
            </a:r>
            <a:r>
              <a:rPr lang="ru-RU" sz="2000" b="1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z="2000" b="1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культурных </a:t>
            </a:r>
            <a:r>
              <a:rPr lang="ru-RU" sz="2000" b="1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практик,</a:t>
            </a:r>
          </a:p>
          <a:p>
            <a:pPr>
              <a:buSzPct val="80357"/>
              <a:buFont typeface="Wingdings" pitchFamily="2" charset="2"/>
              <a:buChar char="v"/>
              <a:tabLst>
                <a:tab pos="527685" algn="l"/>
                <a:tab pos="528320" algn="l"/>
              </a:tabLst>
              <a:defRPr/>
            </a:pPr>
            <a:r>
              <a:rPr lang="ru-RU" sz="2000" b="1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с</a:t>
            </a:r>
            <a:r>
              <a:rPr lang="ru-RU" sz="2000" b="1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пособы</a:t>
            </a:r>
            <a:r>
              <a:rPr lang="ru-RU" sz="2000" b="1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z="2000" b="1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z="2000" b="1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z="2000" b="1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направления</a:t>
            </a:r>
            <a:r>
              <a:rPr lang="ru-RU" sz="2000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z="2000" b="1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поддержки</a:t>
            </a:r>
            <a:r>
              <a:rPr lang="ru-RU" sz="2000" b="1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z="2000" b="1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детской</a:t>
            </a:r>
            <a:r>
              <a:rPr lang="ru-RU" sz="2000" b="1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z="2000" b="1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инициативы,</a:t>
            </a:r>
          </a:p>
          <a:p>
            <a:pPr>
              <a:buSzPct val="80357"/>
              <a:buFont typeface="Wingdings" pitchFamily="2" charset="2"/>
              <a:buChar char="v"/>
              <a:tabLst>
                <a:tab pos="527685" algn="l"/>
                <a:tab pos="528320" algn="l"/>
              </a:tabLst>
              <a:defRPr/>
            </a:pPr>
            <a:r>
              <a:rPr lang="ru-RU" sz="2000" b="1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особенности взаимодействия </a:t>
            </a:r>
            <a:r>
              <a:rPr lang="ru-RU" sz="2000" b="1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педагогического коллектива </a:t>
            </a:r>
            <a:r>
              <a:rPr lang="ru-RU" sz="2000" b="1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 </a:t>
            </a:r>
            <a:r>
              <a:rPr lang="ru-RU" sz="2000" b="1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z="2000" b="1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семьями</a:t>
            </a:r>
            <a:r>
              <a:rPr lang="ru-RU" sz="2000" b="1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обучающихся</a:t>
            </a:r>
            <a:r>
              <a:rPr lang="ru-RU" sz="2000" b="1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9" name="Стрелка вниз 8"/>
          <p:cNvSpPr/>
          <p:nvPr/>
        </p:nvSpPr>
        <p:spPr>
          <a:xfrm rot="19597417">
            <a:off x="5987603" y="2762044"/>
            <a:ext cx="86849" cy="6724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 rot="18878351">
            <a:off x="2635984" y="2921624"/>
            <a:ext cx="571186" cy="4571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 txBox="1">
            <a:spLocks noChangeArrowheads="1"/>
          </p:cNvSpPr>
          <p:nvPr/>
        </p:nvSpPr>
        <p:spPr bwMode="auto">
          <a:xfrm>
            <a:off x="1187626" y="1916834"/>
            <a:ext cx="74088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19192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3764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28336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2908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algn="ctr" eaLnBrk="1" hangingPunct="1">
              <a:buFont typeface="Symbol" panose="05050102010706020507" pitchFamily="18" charset="2"/>
              <a:buNone/>
            </a:pP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обучения и воспитания –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</a:p>
          <a:p>
            <a:pPr eaLnBrk="1" hangingPunct="1">
              <a:buClrTx/>
              <a:buFont typeface="Wingdings" pitchFamily="2" charset="2"/>
              <a:buChar char="v"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pPr eaLnBrk="1" hangingPunct="1">
              <a:buClrTx/>
              <a:buFont typeface="Wingdings" pitchFamily="2" charset="2"/>
              <a:buChar char="v"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«Социально – коммуникативное развитие»</a:t>
            </a:r>
          </a:p>
          <a:p>
            <a:pPr eaLnBrk="1" hangingPunct="1">
              <a:buClrTx/>
              <a:buFont typeface="Wingdings" pitchFamily="2" charset="2"/>
              <a:buChar char="v"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«Познавательное развитие» </a:t>
            </a:r>
          </a:p>
          <a:p>
            <a:pPr eaLnBrk="1" hangingPunct="1">
              <a:buClrTx/>
              <a:buFont typeface="Wingdings" pitchFamily="2" charset="2"/>
              <a:buChar char="v"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«Речевое развитие»</a:t>
            </a:r>
          </a:p>
          <a:p>
            <a:pPr eaLnBrk="1" hangingPunct="1">
              <a:buClrTx/>
              <a:buFont typeface="Wingdings" pitchFamily="2" charset="2"/>
              <a:buChar char="v"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«Художественно – эстетическое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77194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393831"/>
            <a:ext cx="792088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tabLst>
                <a:tab pos="90170" algn="l"/>
              </a:tabLst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культурным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практикам</a:t>
            </a:r>
          </a:p>
          <a:p>
            <a:pPr indent="540385" algn="just">
              <a:tabLst>
                <a:tab pos="90170" algn="l"/>
              </a:tabLst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 игровую, продуктивную, познавательно-исследовательскую, коммуникативную практики, чтение художественной литературы (п.24.19. ФОП ДО)</a:t>
            </a:r>
            <a:endParaRPr lang="ru-RU" sz="2000" b="1" dirty="0"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545123"/>
            <a:ext cx="820891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tabLst>
                <a:tab pos="90170" algn="l"/>
              </a:tabLst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деятельность в ДОУ включает:</a:t>
            </a:r>
            <a:endParaRPr lang="ru-RU" sz="2400" b="1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  <a:endParaRPr lang="ru-RU" sz="2000" b="1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ходе режимных процессов;</a:t>
            </a:r>
            <a:endParaRPr lang="ru-RU" sz="2000" b="1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самостоятельную деятельность детей;</a:t>
            </a:r>
            <a:endParaRPr lang="ru-RU" sz="2000" b="1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с семьями детей по реализации образовательной программы ДО (п.24.1. ФОП ДО).</a:t>
            </a:r>
            <a:endParaRPr lang="ru-RU" sz="2000" b="1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62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/>
        </p:nvSpPr>
        <p:spPr>
          <a:xfrm>
            <a:off x="3348040" y="4027490"/>
            <a:ext cx="2206625" cy="2206625"/>
          </a:xfrm>
          <a:custGeom>
            <a:avLst/>
            <a:gdLst>
              <a:gd name="connsiteX0" fmla="*/ 0 w 2205262"/>
              <a:gd name="connsiteY0" fmla="*/ 1102631 h 2205262"/>
              <a:gd name="connsiteX1" fmla="*/ 322954 w 2205262"/>
              <a:gd name="connsiteY1" fmla="*/ 322953 h 2205262"/>
              <a:gd name="connsiteX2" fmla="*/ 1102633 w 2205262"/>
              <a:gd name="connsiteY2" fmla="*/ 1 h 2205262"/>
              <a:gd name="connsiteX3" fmla="*/ 1882311 w 2205262"/>
              <a:gd name="connsiteY3" fmla="*/ 322955 h 2205262"/>
              <a:gd name="connsiteX4" fmla="*/ 2205263 w 2205262"/>
              <a:gd name="connsiteY4" fmla="*/ 1102634 h 2205262"/>
              <a:gd name="connsiteX5" fmla="*/ 1882310 w 2205262"/>
              <a:gd name="connsiteY5" fmla="*/ 1882312 h 2205262"/>
              <a:gd name="connsiteX6" fmla="*/ 1102632 w 2205262"/>
              <a:gd name="connsiteY6" fmla="*/ 2205265 h 2205262"/>
              <a:gd name="connsiteX7" fmla="*/ 322954 w 2205262"/>
              <a:gd name="connsiteY7" fmla="*/ 1882311 h 2205262"/>
              <a:gd name="connsiteX8" fmla="*/ 2 w 2205262"/>
              <a:gd name="connsiteY8" fmla="*/ 1102633 h 2205262"/>
              <a:gd name="connsiteX9" fmla="*/ 0 w 2205262"/>
              <a:gd name="connsiteY9" fmla="*/ 1102631 h 220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5262" h="2205262">
                <a:moveTo>
                  <a:pt x="0" y="1102631"/>
                </a:moveTo>
                <a:cubicBezTo>
                  <a:pt x="0" y="810195"/>
                  <a:pt x="116170" y="529736"/>
                  <a:pt x="322954" y="322953"/>
                </a:cubicBezTo>
                <a:cubicBezTo>
                  <a:pt x="529738" y="116170"/>
                  <a:pt x="810197" y="0"/>
                  <a:pt x="1102633" y="1"/>
                </a:cubicBezTo>
                <a:cubicBezTo>
                  <a:pt x="1395069" y="1"/>
                  <a:pt x="1675528" y="116171"/>
                  <a:pt x="1882311" y="322955"/>
                </a:cubicBezTo>
                <a:cubicBezTo>
                  <a:pt x="2089094" y="529739"/>
                  <a:pt x="2205264" y="810198"/>
                  <a:pt x="2205263" y="1102634"/>
                </a:cubicBezTo>
                <a:cubicBezTo>
                  <a:pt x="2205263" y="1395070"/>
                  <a:pt x="2089093" y="1675529"/>
                  <a:pt x="1882310" y="1882312"/>
                </a:cubicBezTo>
                <a:cubicBezTo>
                  <a:pt x="1675526" y="2089095"/>
                  <a:pt x="1395068" y="2205265"/>
                  <a:pt x="1102632" y="2205265"/>
                </a:cubicBezTo>
                <a:cubicBezTo>
                  <a:pt x="810196" y="2205265"/>
                  <a:pt x="529737" y="2089095"/>
                  <a:pt x="322954" y="1882311"/>
                </a:cubicBezTo>
                <a:cubicBezTo>
                  <a:pt x="116171" y="1675527"/>
                  <a:pt x="1" y="1395069"/>
                  <a:pt x="2" y="1102633"/>
                </a:cubicBezTo>
                <a:lnTo>
                  <a:pt x="0" y="110263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35653" tIns="335653" rIns="335653" bIns="335653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Условия реализации Программы </a:t>
            </a:r>
          </a:p>
        </p:txBody>
      </p:sp>
      <p:grpSp>
        <p:nvGrpSpPr>
          <p:cNvPr id="2" name="Группа 24"/>
          <p:cNvGrpSpPr>
            <a:grpSpLocks/>
          </p:cNvGrpSpPr>
          <p:nvPr/>
        </p:nvGrpSpPr>
        <p:grpSpPr bwMode="auto">
          <a:xfrm>
            <a:off x="5659439" y="4963160"/>
            <a:ext cx="3109912" cy="1676400"/>
            <a:chOff x="5660061" y="4292285"/>
            <a:chExt cx="3109978" cy="1676428"/>
          </a:xfrm>
        </p:grpSpPr>
        <p:sp>
          <p:nvSpPr>
            <p:cNvPr id="19" name="Стрелка влево 18"/>
            <p:cNvSpPr/>
            <p:nvPr/>
          </p:nvSpPr>
          <p:spPr>
            <a:xfrm>
              <a:off x="5660061" y="4816169"/>
              <a:ext cx="1820901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олилиния 19"/>
            <p:cNvSpPr/>
            <p:nvPr/>
          </p:nvSpPr>
          <p:spPr>
            <a:xfrm>
              <a:off x="6191884" y="4292285"/>
              <a:ext cx="2578155" cy="1676428"/>
            </a:xfrm>
            <a:custGeom>
              <a:avLst/>
              <a:gdLst>
                <a:gd name="connsiteX0" fmla="*/ 0 w 2577163"/>
                <a:gd name="connsiteY0" fmla="*/ 167600 h 1675999"/>
                <a:gd name="connsiteX1" fmla="*/ 49089 w 2577163"/>
                <a:gd name="connsiteY1" fmla="*/ 49089 h 1675999"/>
                <a:gd name="connsiteX2" fmla="*/ 167600 w 2577163"/>
                <a:gd name="connsiteY2" fmla="*/ 0 h 1675999"/>
                <a:gd name="connsiteX3" fmla="*/ 2409563 w 2577163"/>
                <a:gd name="connsiteY3" fmla="*/ 0 h 1675999"/>
                <a:gd name="connsiteX4" fmla="*/ 2528074 w 2577163"/>
                <a:gd name="connsiteY4" fmla="*/ 49089 h 1675999"/>
                <a:gd name="connsiteX5" fmla="*/ 2577163 w 2577163"/>
                <a:gd name="connsiteY5" fmla="*/ 167600 h 1675999"/>
                <a:gd name="connsiteX6" fmla="*/ 2577163 w 2577163"/>
                <a:gd name="connsiteY6" fmla="*/ 1508399 h 1675999"/>
                <a:gd name="connsiteX7" fmla="*/ 2528074 w 2577163"/>
                <a:gd name="connsiteY7" fmla="*/ 1626910 h 1675999"/>
                <a:gd name="connsiteX8" fmla="*/ 2409563 w 2577163"/>
                <a:gd name="connsiteY8" fmla="*/ 1675999 h 1675999"/>
                <a:gd name="connsiteX9" fmla="*/ 167600 w 2577163"/>
                <a:gd name="connsiteY9" fmla="*/ 1675999 h 1675999"/>
                <a:gd name="connsiteX10" fmla="*/ 49089 w 2577163"/>
                <a:gd name="connsiteY10" fmla="*/ 1626910 h 1675999"/>
                <a:gd name="connsiteX11" fmla="*/ 0 w 2577163"/>
                <a:gd name="connsiteY11" fmla="*/ 1508399 h 1675999"/>
                <a:gd name="connsiteX12" fmla="*/ 0 w 2577163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163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2409563" y="0"/>
                  </a:lnTo>
                  <a:cubicBezTo>
                    <a:pt x="2454013" y="0"/>
                    <a:pt x="2496643" y="17658"/>
                    <a:pt x="2528074" y="49089"/>
                  </a:cubicBezTo>
                  <a:cubicBezTo>
                    <a:pt x="2559505" y="80520"/>
                    <a:pt x="2577163" y="123150"/>
                    <a:pt x="2577163" y="167600"/>
                  </a:cubicBezTo>
                  <a:lnTo>
                    <a:pt x="2577163" y="1508399"/>
                  </a:lnTo>
                  <a:cubicBezTo>
                    <a:pt x="2577163" y="1552849"/>
                    <a:pt x="2559505" y="1595479"/>
                    <a:pt x="2528074" y="1626910"/>
                  </a:cubicBezTo>
                  <a:cubicBezTo>
                    <a:pt x="2496643" y="1658341"/>
                    <a:pt x="2454013" y="1675999"/>
                    <a:pt x="2409563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9568" tIns="79568" rIns="79568" bIns="79568" spcCol="1270" anchor="b"/>
            <a:lstStyle/>
            <a:p>
              <a:pPr defTabSz="711200">
                <a:lnSpc>
                  <a:spcPct val="90000"/>
                </a:lnSpc>
                <a:defRPr/>
              </a:pPr>
              <a:r>
                <a:rPr lang="ru-RU" sz="1600" b="1" dirty="0">
                  <a:latin typeface="Arial" pitchFamily="34" charset="0"/>
                  <a:cs typeface="Arial" pitchFamily="34" charset="0"/>
                </a:rPr>
                <a:t>развивающая </a:t>
              </a:r>
              <a:r>
                <a:rPr lang="ru-RU" sz="1600" b="1" dirty="0" err="1">
                  <a:latin typeface="Arial" pitchFamily="34" charset="0"/>
                  <a:cs typeface="Arial" pitchFamily="34" charset="0"/>
                </a:rPr>
                <a:t>предметно-простран-ственная</a:t>
              </a:r>
              <a:r>
                <a:rPr lang="ru-RU" sz="1600" b="1" dirty="0">
                  <a:latin typeface="Arial" pitchFamily="34" charset="0"/>
                  <a:cs typeface="Arial" pitchFamily="34" charset="0"/>
                </a:rPr>
                <a:t> среда</a:t>
              </a:r>
            </a:p>
          </p:txBody>
        </p:sp>
      </p:grpSp>
      <p:grpSp>
        <p:nvGrpSpPr>
          <p:cNvPr id="3" name="Группа 23"/>
          <p:cNvGrpSpPr>
            <a:grpSpLocks/>
          </p:cNvGrpSpPr>
          <p:nvPr/>
        </p:nvGrpSpPr>
        <p:grpSpPr bwMode="auto">
          <a:xfrm>
            <a:off x="5627688" y="1439548"/>
            <a:ext cx="2770187" cy="1865313"/>
            <a:chOff x="5018814" y="2003549"/>
            <a:chExt cx="2769150" cy="1865803"/>
          </a:xfrm>
        </p:grpSpPr>
        <p:sp>
          <p:nvSpPr>
            <p:cNvPr id="17" name="Стрелка влево 16"/>
            <p:cNvSpPr/>
            <p:nvPr/>
          </p:nvSpPr>
          <p:spPr>
            <a:xfrm rot="18900000">
              <a:off x="5018814" y="3240537"/>
              <a:ext cx="2016957" cy="62881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5693248" y="2003549"/>
              <a:ext cx="2094716" cy="1676841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финансовые</a:t>
              </a:r>
            </a:p>
          </p:txBody>
        </p:sp>
      </p:grp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3921760" y="1376395"/>
            <a:ext cx="2095500" cy="1686846"/>
            <a:chOff x="3403959" y="1391962"/>
            <a:chExt cx="2094999" cy="2537264"/>
          </a:xfrm>
        </p:grpSpPr>
        <p:sp>
          <p:nvSpPr>
            <p:cNvPr id="15" name="Стрелка влево 14"/>
            <p:cNvSpPr/>
            <p:nvPr/>
          </p:nvSpPr>
          <p:spPr>
            <a:xfrm rot="16200000">
              <a:off x="3601999" y="2765517"/>
              <a:ext cx="1698918" cy="62850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3403959" y="1391962"/>
              <a:ext cx="2094999" cy="1676689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материально-технические</a:t>
              </a:r>
            </a:p>
          </p:txBody>
        </p:sp>
      </p:grpSp>
      <p:grpSp>
        <p:nvGrpSpPr>
          <p:cNvPr id="6" name="Группа 20"/>
          <p:cNvGrpSpPr>
            <a:grpSpLocks/>
          </p:cNvGrpSpPr>
          <p:nvPr/>
        </p:nvGrpSpPr>
        <p:grpSpPr bwMode="auto">
          <a:xfrm>
            <a:off x="1131890" y="465773"/>
            <a:ext cx="2373309" cy="3313747"/>
            <a:chOff x="827584" y="1700808"/>
            <a:chExt cx="2382818" cy="2862551"/>
          </a:xfrm>
        </p:grpSpPr>
        <p:sp>
          <p:nvSpPr>
            <p:cNvPr id="13" name="Стрелка влево 12"/>
            <p:cNvSpPr/>
            <p:nvPr/>
          </p:nvSpPr>
          <p:spPr>
            <a:xfrm rot="13500000">
              <a:off x="1867043" y="3240638"/>
              <a:ext cx="2016798" cy="62864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 13"/>
            <p:cNvSpPr/>
            <p:nvPr/>
          </p:nvSpPr>
          <p:spPr>
            <a:xfrm>
              <a:off x="1114919" y="2003882"/>
              <a:ext cx="2095483" cy="1675640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кадровые</a:t>
              </a:r>
            </a:p>
          </p:txBody>
        </p:sp>
        <p:pic>
          <p:nvPicPr>
            <p:cNvPr id="1032" name="Picture 8" descr="http://www.proza.ru/pics/2011/01/28/114.jpg"/>
            <p:cNvPicPr>
              <a:picLocks noChangeAspect="1" noChangeArrowheads="1"/>
            </p:cNvPicPr>
            <p:nvPr/>
          </p:nvPicPr>
          <p:blipFill>
            <a:blip r:embed="rId3" cstate="print"/>
            <a:srcRect l="3704" t="4167" r="26852" b="16658"/>
            <a:stretch>
              <a:fillRect/>
            </a:stretch>
          </p:blipFill>
          <p:spPr bwMode="auto">
            <a:xfrm>
              <a:off x="827584" y="1700808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7" name="Группа 21"/>
          <p:cNvGrpSpPr>
            <a:grpSpLocks/>
          </p:cNvGrpSpPr>
          <p:nvPr/>
        </p:nvGrpSpPr>
        <p:grpSpPr bwMode="auto">
          <a:xfrm>
            <a:off x="639765" y="4292601"/>
            <a:ext cx="2617787" cy="1676400"/>
            <a:chOff x="640361" y="4292285"/>
            <a:chExt cx="2617133" cy="1676428"/>
          </a:xfrm>
        </p:grpSpPr>
        <p:sp>
          <p:nvSpPr>
            <p:cNvPr id="11" name="Стрелка влево 10"/>
            <p:cNvSpPr/>
            <p:nvPr/>
          </p:nvSpPr>
          <p:spPr>
            <a:xfrm rot="10800000">
              <a:off x="1687849" y="4816169"/>
              <a:ext cx="1569645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640361" y="4292285"/>
              <a:ext cx="2094977" cy="1676428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психолого-педагогические</a:t>
              </a:r>
            </a:p>
          </p:txBody>
        </p:sp>
      </p:grpSp>
      <p:pic>
        <p:nvPicPr>
          <p:cNvPr id="4" name="Picture 2" descr="C:\Users\щт\Desktop\Р стол\ФОТО\23 -24 год\педагог года 23 МВ\DSC0049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280" y="308152"/>
            <a:ext cx="2804159" cy="1866698"/>
          </a:xfrm>
          <a:prstGeom prst="rect">
            <a:avLst/>
          </a:prstGeom>
          <a:noFill/>
        </p:spPr>
      </p:pic>
      <p:pic>
        <p:nvPicPr>
          <p:cNvPr id="8" name="Picture 2" descr="C:\Users\щт\Documents\lSFwUz7oTw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01440" y="0"/>
            <a:ext cx="2479040" cy="1859280"/>
          </a:xfrm>
          <a:prstGeom prst="rect">
            <a:avLst/>
          </a:prstGeom>
          <a:noFill/>
        </p:spPr>
      </p:pic>
      <p:pic>
        <p:nvPicPr>
          <p:cNvPr id="1027" name="Picture 3" descr="C:\Users\щт\Pictures\ССА\Новая папка (2)\1614549754_16-p-dengi-na-belom-fone-2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79641" y="563880"/>
            <a:ext cx="1950618" cy="2225040"/>
          </a:xfrm>
          <a:prstGeom prst="rect">
            <a:avLst/>
          </a:prstGeom>
          <a:noFill/>
        </p:spPr>
      </p:pic>
      <p:pic>
        <p:nvPicPr>
          <p:cNvPr id="9" name="Picture 4" descr="C:\Users\щт\Pictures\ССА\Новая папка (2)\sad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219318" y="3002280"/>
            <a:ext cx="3145398" cy="2091690"/>
          </a:xfrm>
          <a:prstGeom prst="rect">
            <a:avLst/>
          </a:prstGeom>
          <a:noFill/>
        </p:spPr>
      </p:pic>
      <p:pic>
        <p:nvPicPr>
          <p:cNvPr id="21" name="Picture 2" descr="C:\Users\щт\Documents\Новая папка\_Okv4pejG5k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68375" y="3474720"/>
            <a:ext cx="2231785" cy="23469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78896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648435" y="298938"/>
            <a:ext cx="6120680" cy="741771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Специфика контингента воспитанников ДОУ </a:t>
            </a:r>
          </a:p>
        </p:txBody>
      </p:sp>
      <p:sp>
        <p:nvSpPr>
          <p:cNvPr id="3072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1072662"/>
            <a:ext cx="8229600" cy="2256112"/>
          </a:xfrm>
        </p:spPr>
        <p:txBody>
          <a:bodyPr rtlCol="0"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v"/>
              <a:defRPr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Количество воспитанников в ДОУ </a:t>
            </a:r>
            <a:r>
              <a:rPr lang="ru-RU" alt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100</a:t>
            </a:r>
          </a:p>
          <a:p>
            <a:pPr marL="0" indent="0">
              <a:spcBef>
                <a:spcPts val="0"/>
              </a:spcBef>
              <a:buFont typeface="Wingdings" pitchFamily="2" charset="2"/>
              <a:buChar char="v"/>
              <a:defRPr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Количество групп - </a:t>
            </a:r>
            <a:r>
              <a:rPr lang="ru-RU" alt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marL="0" indent="0">
              <a:spcBef>
                <a:spcPts val="0"/>
              </a:spcBef>
              <a:buFont typeface="Wingdings" pitchFamily="2" charset="2"/>
              <a:buChar char="v"/>
              <a:defRPr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воспитанников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с нормативным уровнем развития –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99 </a:t>
            </a:r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чел. </a:t>
            </a:r>
            <a:r>
              <a:rPr lang="ru-RU" alt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(99 </a:t>
            </a:r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%)</a:t>
            </a:r>
          </a:p>
          <a:p>
            <a:pPr marL="0" indent="0">
              <a:spcBef>
                <a:spcPts val="0"/>
              </a:spcBef>
              <a:buFont typeface="Wingdings" pitchFamily="2" charset="2"/>
              <a:buChar char="v"/>
              <a:defRPr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Количество воспитанников, 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имеющих 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тяжелые нарушения 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речи 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alt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чел. (1 %)</a:t>
            </a:r>
          </a:p>
          <a:p>
            <a:pPr marL="0" indent="0">
              <a:spcBef>
                <a:spcPts val="0"/>
              </a:spcBef>
              <a:buFont typeface="Wingdings" pitchFamily="2" charset="2"/>
              <a:buChar char="v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 них:</a:t>
            </a:r>
          </a:p>
          <a:p>
            <a:pPr marL="0" indent="0">
              <a:spcBef>
                <a:spcPts val="0"/>
              </a:spcBef>
              <a:buFont typeface="Wingdings" pitchFamily="2" charset="2"/>
              <a:buChar char="v"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1 чел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– 1% (дошкольный возраст)</a:t>
            </a:r>
          </a:p>
          <a:p>
            <a:pPr marL="0" indent="0" algn="ctr">
              <a:spcBef>
                <a:spcPts val="0"/>
              </a:spcBef>
              <a:buBlip>
                <a:blip r:embed="rId2"/>
              </a:buBlip>
              <a:defRPr/>
            </a:pPr>
            <a:endParaRPr lang="ru-RU" alt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3833445" y="4185139"/>
          <a:ext cx="4771385" cy="26728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24410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Характеристика взаимодействия ДОУ </a:t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семьями воспитанников</a:t>
            </a:r>
            <a:r>
              <a:rPr lang="ru-RU" sz="3200" b="1" dirty="0" smtClean="0">
                <a:solidFill>
                  <a:srgbClr val="C00000"/>
                </a:solidFill>
              </a:rPr>
              <a:t/>
            </a:r>
            <a:br>
              <a:rPr lang="ru-RU" sz="3200" b="1" dirty="0" smtClean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199" y="1160585"/>
            <a:ext cx="7913077" cy="5313367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Цели взаимодействия:</a:t>
            </a:r>
            <a:endParaRPr lang="ru-RU" dirty="0" smtClean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ДОО и семьи; повышение воспитательного потенциала семьи.</a:t>
            </a:r>
            <a:endParaRPr lang="ru-RU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в вопросах образования, охраны и укрепления здоровья детей  раннего и дошкольного возраста</a:t>
            </a:r>
          </a:p>
          <a:p>
            <a:pPr marL="285750" indent="-285750" algn="just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Принципы взаимодействия:</a:t>
            </a:r>
            <a:endParaRPr lang="ru-RU" dirty="0" smtClean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 семьи в воспитании, обучении и развитии ребенка;</a:t>
            </a:r>
            <a:endParaRPr lang="ru-RU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Открытость;</a:t>
            </a:r>
            <a:endParaRPr lang="ru-RU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Индивидуально-дифференцированный подход;</a:t>
            </a:r>
            <a:endParaRPr lang="ru-RU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ru-RU" sz="20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Возрастосообразность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взаимодействия:</a:t>
            </a:r>
            <a:r>
              <a:rPr lang="ru-RU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336431"/>
            <a:ext cx="7467600" cy="5137521"/>
          </a:xfrm>
        </p:spPr>
        <p:txBody>
          <a:bodyPr>
            <a:normAutofit fontScale="85000" lnSpcReduction="20000"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родителей и общественности 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ДОО.</a:t>
            </a:r>
            <a:endParaRPr lang="ru-RU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Просвещение родителей, повышение их правовой, психолого-педагогической компетентности в вопросах охраны и укрепления здоровья, развития и образования детей.</a:t>
            </a:r>
            <a:endParaRPr lang="ru-RU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развития ответственного и осознанного </a:t>
            </a:r>
            <a:r>
              <a:rPr lang="ru-RU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родительства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 базовой основы благополучия семьи.</a:t>
            </a:r>
            <a:endParaRPr lang="ru-RU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 взаимодействия в форме сотрудничества и установления партнерских отношений с родителями детей раннего и дошкольного возраста для решения образовательных задач.</a:t>
            </a:r>
            <a:endParaRPr lang="ru-RU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Вовлечение родителей в образовательный процесс.</a:t>
            </a:r>
            <a:endParaRPr lang="ru-RU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AutoShape 2"/>
          <p:cNvSpPr>
            <a:spLocks noGrp="1" noChangeArrowheads="1"/>
          </p:cNvSpPr>
          <p:nvPr>
            <p:ph type="title"/>
          </p:nvPr>
        </p:nvSpPr>
        <p:spPr>
          <a:xfrm>
            <a:off x="1619672" y="764704"/>
            <a:ext cx="6399684" cy="57606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</a:rPr>
              <a:t>        </a:t>
            </a:r>
            <a:r>
              <a:rPr lang="ru-RU" altLang="ru-RU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взаимодействию с родителями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16524" y="1556794"/>
            <a:ext cx="7996924" cy="4392613"/>
          </a:xfrm>
        </p:spPr>
        <p:txBody>
          <a:bodyPr>
            <a:noAutofit/>
          </a:bodyPr>
          <a:lstStyle/>
          <a:p>
            <a:pPr eaLnBrk="1" hangingPunct="1">
              <a:buFont typeface="Wingdings" pitchFamily="2" charset="2"/>
              <a:buChar char="v"/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мастер-классы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ДОУ </a:t>
            </a:r>
            <a:r>
              <a:rPr lang="ru-RU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родительский совет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уголки и информационные стенды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Дни открытых дверей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по ДОУ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создании развивающей среды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педагогическом процессе (открытые просмотры, проекты, акции, привлечение родителей к подготовке праздников)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 с участием воспитанников, педагогов, 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родителей.</a:t>
            </a:r>
            <a:endParaRPr lang="ru-RU" alt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8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53" y="2564904"/>
            <a:ext cx="8353425" cy="334437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</a:p>
          <a:p>
            <a:pPr algn="ctr">
              <a:defRPr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на основе: </a:t>
            </a:r>
          </a:p>
          <a:p>
            <a:pPr marL="285750" indent="-285750" algn="just">
              <a:lnSpc>
                <a:spcPct val="107000"/>
              </a:lnSpc>
              <a:buFont typeface="Wingdings" pitchFamily="2" charset="2"/>
              <a:buChar char="v"/>
              <a:defRPr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 (далее ФОП ДО), </a:t>
            </a:r>
          </a:p>
          <a:p>
            <a:pPr marL="285750" indent="-285750" algn="just">
              <a:lnSpc>
                <a:spcPct val="107000"/>
              </a:lnSpc>
              <a:buFont typeface="Wingdings" pitchFamily="2" charset="2"/>
              <a:buChar char="v"/>
              <a:defRPr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государственного образовательного стандарта дошкольного образования (далее – ФГОС ДО) </a:t>
            </a:r>
          </a:p>
          <a:p>
            <a:pPr marL="285750" indent="-285750" algn="just">
              <a:lnSpc>
                <a:spcPct val="107000"/>
              </a:lnSpc>
              <a:buFont typeface="Wingdings" pitchFamily="2" charset="2"/>
              <a:buChar char="v"/>
              <a:defRPr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нормативных правовых актов, содержащих обязательные требования к условиям организации дошкольного образования, а также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федеральными, региональными, муниципальными и институциональными нормативными документами и локальными нормативными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актами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153" y="836714"/>
            <a:ext cx="8424863" cy="132397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</a:t>
            </a:r>
          </a:p>
          <a:p>
            <a:pPr algn="ctr"/>
            <a: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– </a:t>
            </a:r>
          </a:p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акт, определяющий содержание дошкольного образования в дошкольном образовательном учреждении </a:t>
            </a: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28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2441" y="691481"/>
            <a:ext cx="7748368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воспитания</a:t>
            </a:r>
            <a:endParaRPr lang="ru-RU" sz="2400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Разработана</a:t>
            </a:r>
            <a:endParaRPr lang="ru-RU" sz="24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ФОП ДО, </a:t>
            </a:r>
            <a:endParaRPr lang="ru-RU" sz="1200" b="1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требований Федерального закона № 304-ФЗ от 31.07.2020 «О внесении изменений в Федеральный закон «Об образовании в Российской Федерации» по вопросам воспитания обучающихся», </a:t>
            </a:r>
            <a:endParaRPr lang="ru-RU" sz="1200" b="1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Плана мероприятий по реализации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2021-2025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годах Стратегии развития воспитания в Российской Федерации на период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 2025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года.</a:t>
            </a:r>
            <a:endParaRPr lang="ru-RU" sz="1200" b="1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региональной специфики реализации Стратегии развития воспитания в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республике Карелия.  </a:t>
            </a:r>
            <a:endParaRPr lang="ru-RU" sz="1200" b="1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отражает интересы и запросы участников образовательных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отношений:</a:t>
            </a:r>
            <a:endParaRPr lang="ru-RU" sz="12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признавая приоритетную роль его личностного развития на основе возрастных и индивидуальных особенностей, интересов и потребностей; </a:t>
            </a:r>
            <a:endParaRPr lang="ru-RU" sz="12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 (законных представителей) и значимых для ребенка взрослых; </a:t>
            </a:r>
            <a:endParaRPr lang="ru-RU" sz="12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государства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общества. </a:t>
            </a:r>
            <a:endParaRPr lang="ru-RU" sz="1200" b="1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23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9424"/>
          </a:xfrm>
        </p:spPr>
        <p:txBody>
          <a:bodyPr/>
          <a:lstStyle/>
          <a:p>
            <a:pPr algn="ctr"/>
            <a:r>
              <a:rPr lang="ru-RU" b="1" kern="50" dirty="0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Общая цель воспитания  в ДОУ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>
            <a:off x="263769" y="1072663"/>
            <a:ext cx="8124093" cy="4958860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  <a:buFont typeface="Wingdings" pitchFamily="2" charset="2"/>
              <a:buChar char="v"/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 </a:t>
            </a:r>
            <a:r>
              <a:rPr lang="ru-RU" sz="2200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личностное развитие каждого ребенка с учетом его индивидуальности и создание условий для позитивной социализации  детей на основе традиционных ценностей российского общества, что предполагает:</a:t>
            </a:r>
            <a:endParaRPr lang="ru-RU" sz="2200" b="1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  <a:buFont typeface="Wingdings" pitchFamily="2" charset="2"/>
              <a:buChar char="v"/>
            </a:pPr>
            <a:r>
              <a:rPr lang="ru-RU" sz="2200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  <a:endParaRPr lang="ru-RU" sz="2200" b="1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  <a:buFont typeface="Wingdings" pitchFamily="2" charset="2"/>
              <a:buChar char="v"/>
            </a:pPr>
            <a:r>
              <a:rPr lang="ru-RU" sz="2200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ценностного отношения к окружающему миру (природному и </a:t>
            </a:r>
            <a:r>
              <a:rPr lang="ru-RU" sz="2200" b="1" kern="50" dirty="0" err="1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социокультурному</a:t>
            </a:r>
            <a:r>
              <a:rPr lang="ru-RU" sz="2200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), другим людям, себе;</a:t>
            </a:r>
            <a:endParaRPr lang="ru-RU" sz="2200" b="1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85750" indent="-285750" algn="just">
              <a:spcAft>
                <a:spcPts val="0"/>
              </a:spcAft>
              <a:buFont typeface="Wingdings" pitchFamily="2" charset="2"/>
              <a:buChar char="v"/>
            </a:pPr>
            <a:r>
              <a:rPr lang="ru-RU" sz="2200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становление первичного опыта деятельности и поведения в соответствии с традиционными ценностями, принятыми в обществе нормами и правилами  (п..29.2.1.1 ФОП ДО)</a:t>
            </a:r>
          </a:p>
          <a:p>
            <a:pPr>
              <a:buFont typeface="Wingdings" pitchFamily="2" charset="2"/>
              <a:buChar char="v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5883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kern="50" dirty="0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Общие задачи воспитания</a:t>
            </a:r>
            <a:r>
              <a:rPr lang="ru-RU" kern="50" dirty="0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</a:t>
            </a:r>
            <a:r>
              <a:rPr lang="en-US" kern="50" dirty="0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:</a:t>
            </a:r>
            <a:r>
              <a:rPr lang="ru-RU" sz="2000" kern="50" dirty="0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Mangal"/>
              </a:rPr>
              <a:t/>
            </a:r>
            <a:br>
              <a:rPr lang="ru-RU" sz="2000" kern="50" dirty="0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Mangal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3338"/>
            <a:ext cx="7666892" cy="5260614"/>
          </a:xfrm>
        </p:spPr>
        <p:txBody>
          <a:bodyPr>
            <a:normAutofit fontScale="92500" lnSpcReduction="20000"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</a:rPr>
              <a:t>содействовать развитию личности , основанному на принятых в обществе представлениях о добре и зле, должном и недопустимом:</a:t>
            </a:r>
            <a:endParaRPr lang="ru-RU" b="1" dirty="0" smtClean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</a:rPr>
              <a:t>способствовать становлению нравственности , основанной на духовных отечественных традициях, внутренней установке личности поступать согласно своей совести:</a:t>
            </a:r>
            <a:endParaRPr lang="ru-RU" b="1" dirty="0" smtClean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</a:rPr>
              <a:t>создавать условия для развития и реализации личностного потенциала ребенка, его готовности  к творческому самовыражению и саморазвитию, самовоспитанию</a:t>
            </a:r>
            <a:endParaRPr lang="ru-RU" b="1" dirty="0" smtClean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</a:rPr>
              <a:t>осуществлять поддержку позитивной социализации ребенка посредством проектирования и принятия уклада, воспитывающей среды, создание воспитывающих общностей. (п.29.2.1.2 ФОП ДО).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6185" y="2840357"/>
            <a:ext cx="8528540" cy="754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</a:rPr>
              <a:t> 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kern="50" dirty="0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Направления воспитания</a:t>
            </a:r>
            <a:r>
              <a:rPr lang="ru-RU" sz="2000" kern="50" dirty="0" smtClean="0">
                <a:latin typeface="Arial" panose="020B0604020202020204" pitchFamily="34" charset="0"/>
                <a:ea typeface="SimSun" panose="02010600030101010101" pitchFamily="2" charset="-122"/>
                <a:cs typeface="Mangal"/>
              </a:rPr>
              <a:t/>
            </a:r>
            <a:br>
              <a:rPr lang="ru-RU" sz="2000" kern="50" dirty="0" smtClean="0">
                <a:latin typeface="Arial" panose="020B0604020202020204" pitchFamily="34" charset="0"/>
                <a:ea typeface="SimSun" panose="02010600030101010101" pitchFamily="2" charset="-122"/>
                <a:cs typeface="Mangal"/>
              </a:rPr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719646" cy="4114800"/>
          </a:xfrm>
        </p:spPr>
        <p:txBody>
          <a:bodyPr>
            <a:normAutofit lnSpcReduction="10000"/>
          </a:bodyPr>
          <a:lstStyle/>
          <a:p>
            <a:pPr marL="228600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ru-RU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Патриотическое направление воспитания</a:t>
            </a:r>
            <a:endParaRPr lang="ru-RU" b="1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Духовно-нравственное направление воспитания</a:t>
            </a:r>
            <a:endParaRPr lang="ru-RU" b="1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Социальное направление воспитания</a:t>
            </a:r>
            <a:endParaRPr lang="ru-RU" b="1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Познавательное направление воспитания</a:t>
            </a:r>
            <a:endParaRPr lang="ru-RU" b="1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Физическое и оздоровительное направление воспитания</a:t>
            </a:r>
            <a:endParaRPr lang="ru-RU" b="1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Трудовое направление воспитания</a:t>
            </a:r>
            <a:endParaRPr lang="ru-RU" b="1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Эстетическое направление воспитания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7746429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Концептуальные положения воспитательной системы ДОУ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199" y="1600199"/>
            <a:ext cx="7985761" cy="4994031"/>
          </a:xfrm>
        </p:spPr>
        <p:txBody>
          <a:bodyPr>
            <a:normAutofit fontScale="92500" lnSpcReduction="20000"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воспитанников,</a:t>
            </a:r>
            <a:endParaRPr lang="ru-RU" sz="2000" b="1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itchFamily="2" charset="2"/>
              <a:buChar char="v"/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комфортных, безопасных условий для  всестороннего развития, воспитания детей, их успешной социализации, </a:t>
            </a:r>
            <a:endParaRPr lang="ru-RU" sz="2000" b="1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itchFamily="2" charset="2"/>
              <a:buChar char="v"/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сплочение и консолидация коллектива ДОУ, укрепление социальной солидарности, повышение доверия личности, к жизни в России, согражданам, коллегам, обществу, настоящему и будущему малой Родины - Карелии, Российской Федерации, на основе базовых ценностей Российского гражданского общества и развитие у подрастающего поколения навыков позитивной социализации.</a:t>
            </a:r>
            <a:endParaRPr lang="ru-RU" sz="2000" b="1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itchFamily="2" charset="2"/>
              <a:buChar char="v"/>
            </a:pP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1700810"/>
            <a:ext cx="7200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России от 25.11.2022 N 1028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"Об утверждении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образования"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(Зарегистрировано в Минюсте России 28.12.2022 N 71847)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13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260784" cy="563231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выполнение </a:t>
            </a:r>
          </a:p>
          <a:p>
            <a:pPr algn="ctr">
              <a:lnSpc>
                <a:spcPct val="150000"/>
              </a:lnSpc>
            </a:pP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Указов Президента Российской Федерации: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07.05.2018 № 204 «О национальных целях и стратегических задачах развития Российской Федерации на период до 2024 года»,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21.07.2020 № 474 «О национальных целях развития Российской Федерации на период до 2030 года»,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02.07.2021 № 400 «О Стратегии национальной безопасности Российской Федерации»,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09.11.2022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</p:txBody>
      </p:sp>
    </p:spTree>
    <p:extLst>
      <p:ext uri="{BB962C8B-B14F-4D97-AF65-F5344CB8AC3E}">
        <p14:creationId xmlns:p14="http://schemas.microsoft.com/office/powerpoint/2010/main" val="135679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272375"/>
            <a:ext cx="8604252" cy="563231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457200" indent="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реализовать:</a:t>
            </a:r>
          </a:p>
          <a:p>
            <a:pPr algn="just">
              <a:spcAft>
                <a:spcPts val="600"/>
              </a:spcAf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обучение и воспитание ребенка дошкольного возраста как гражданина Российской Федерации, 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его гражданской и культурной идентичности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соответствующем его возрасту  содержании доступными средствами;</a:t>
            </a:r>
          </a:p>
          <a:p>
            <a:pPr algn="just">
              <a:spcAft>
                <a:spcPts val="600"/>
              </a:spcAf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создание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ядра содержания дошкольного образования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- ДО), ориентированного на 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 культуру своей семьи, большой и малой Родины;</a:t>
            </a:r>
          </a:p>
          <a:p>
            <a:pPr algn="just">
              <a:spcAft>
                <a:spcPts val="600"/>
              </a:spcAf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федерального образовательного пространства воспитания и обучения детей от  рождения до поступления в общеобразовательную организацию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обеспечивающего ребенку и его  родителям (законным представителям) равные, качественные условия ДО, вне зависимости от места  проживания.</a:t>
            </a:r>
          </a:p>
        </p:txBody>
      </p:sp>
    </p:spTree>
    <p:extLst>
      <p:ext uri="{BB962C8B-B14F-4D97-AF65-F5344CB8AC3E}">
        <p14:creationId xmlns:p14="http://schemas.microsoft.com/office/powerpoint/2010/main" val="327291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486382"/>
            <a:ext cx="8408992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 -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(п.41.1. ФОП  ДО).</a:t>
            </a:r>
            <a:endParaRPr lang="ru-RU" b="1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разработаны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ФГОС ДО (п.1.6. ФГОС ДО), уточнены и расширены в ФОП ДО.</a:t>
            </a:r>
            <a:endParaRPr lang="ru-RU" b="1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ctr">
              <a:tabLst>
                <a:tab pos="90170" algn="l"/>
              </a:tabLs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Новые задачи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(п.14.2. ФОП ДО)</a:t>
            </a:r>
            <a:endParaRPr lang="ru-RU" b="1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обеспечение единых для РФ содержания ДО и планируемых результатов освоения образовательной программы ДО;</a:t>
            </a:r>
            <a:endParaRPr lang="ru-RU" b="1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приобщение детей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endParaRPr lang="ru-RU" b="1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построение (структурирование) содержания образовательной деятельности на основе учета возрастных и индивидуальных особенностей развития.</a:t>
            </a:r>
            <a:endParaRPr lang="ru-RU" b="1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56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396240" y="228600"/>
            <a:ext cx="8183880" cy="6245225"/>
          </a:xfrm>
        </p:spPr>
        <p:txBody>
          <a:bodyPr>
            <a:normAutofit fontScale="92500"/>
          </a:bodyPr>
          <a:lstStyle/>
          <a:p>
            <a:pPr algn="just">
              <a:lnSpc>
                <a:spcPct val="110000"/>
              </a:lnSpc>
              <a:buFont typeface="Wingdings" pitchFamily="2" charset="2"/>
              <a:buChar char="v"/>
            </a:pPr>
            <a:r>
              <a:rPr lang="ru-RU" sz="2000" b="1" dirty="0" smtClean="0"/>
              <a:t> При реализации программы перед воспитателем ставится ряд первоочередных задач, которые необходимо решать для достижения поставленной цели. 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v"/>
            </a:pPr>
            <a:r>
              <a:rPr lang="ru-RU" sz="2000" b="1" dirty="0" smtClean="0"/>
              <a:t>- Развивающие занятия - при проведении занятий использовать современные образовательные технологии, работать в зоне ближайшего развития, реализовывать </a:t>
            </a:r>
            <a:r>
              <a:rPr lang="ru-RU" sz="2000" b="1" dirty="0" err="1" smtClean="0"/>
              <a:t>деятельностный</a:t>
            </a:r>
            <a:r>
              <a:rPr lang="ru-RU" sz="2000" b="1" dirty="0" smtClean="0"/>
              <a:t> подход и принципы развивающего обучения, использовать на занятиях материал, соответствующий духовно -нравственным ценностям, историческим и национально-культурным традициям народов России. - Эмоциональное благополучие - постоянно заботиться об эмоциональном благополучии детей.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v"/>
            </a:pPr>
            <a:r>
              <a:rPr lang="ru-RU" sz="2000" b="1" dirty="0" smtClean="0"/>
              <a:t> - Справедливость и равноправие - одинаково относиться ко всем не зависимо от пола, нации, языка, социального статуса, психофизиологических и других особенностей.                                    - Детско-взрослое сообщество -проводить социальную работу над созданием </a:t>
            </a:r>
            <a:r>
              <a:rPr lang="ru-RU" sz="2000" b="1" dirty="0" smtClean="0"/>
              <a:t>детско-взрослого </a:t>
            </a:r>
            <a:r>
              <a:rPr lang="ru-RU" sz="2000" b="1" dirty="0" smtClean="0"/>
              <a:t>сообщества.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381000" y="365760"/>
            <a:ext cx="8016240" cy="6108065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sz="2200" b="1" dirty="0" smtClean="0"/>
              <a:t>Формирование ценностных представлений: объединение обучения и воспитания в целостный образовательный процесс на основе духовно—нравственных ценностей народов Российской Федерации, исторических и национально-культурных традиций</a:t>
            </a:r>
          </a:p>
          <a:p>
            <a:pPr algn="just">
              <a:buFont typeface="Wingdings" pitchFamily="2" charset="2"/>
              <a:buChar char="v"/>
            </a:pPr>
            <a:r>
              <a:rPr lang="ru-RU" sz="2200" b="1" dirty="0" smtClean="0"/>
              <a:t>. - Пространство детской реализации: поддержка и развитие детской инициативы, представление свободы выбора способов самореализации, поддержка самостоятельного творческого поиска личностно-ориентированное взаимодействие, поддержка индивидуальности, уважительное отношение к результатам труда и творчества, создание условий для представления своих достижений, помощь в осознании пользы, значимости полученного результата для окружающих. </a:t>
            </a:r>
          </a:p>
          <a:p>
            <a:pPr algn="just">
              <a:buFont typeface="Wingdings" pitchFamily="2" charset="2"/>
              <a:buChar char="v"/>
            </a:pPr>
            <a:r>
              <a:rPr lang="ru-RU" sz="2200" b="1" dirty="0" smtClean="0"/>
              <a:t> - Нацеленность на дальнейшее образование - развитие познавательного интереса, стремление к получению знаний, формирование отношений к образованию как к одной из ведущих ценностей.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335280" y="411480"/>
            <a:ext cx="8171906" cy="572806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>
                <a:solidFill>
                  <a:srgbClr val="FF0000"/>
                </a:solidFill>
              </a:rPr>
              <a:t>- </a:t>
            </a:r>
            <a:r>
              <a:rPr lang="ru-RU" sz="2200" b="1" dirty="0" smtClean="0">
                <a:solidFill>
                  <a:srgbClr val="FF0000"/>
                </a:solidFill>
              </a:rPr>
              <a:t>Региональный компонент </a:t>
            </a:r>
            <a:r>
              <a:rPr lang="ru-RU" sz="2200" b="1" dirty="0" smtClean="0"/>
              <a:t>- учитывать природно-географическое и культурно- историческое своеобразие региона, воспитывать интерес и уважение к родному краю;                                                                                              - Предметно-пространственная среда - использование всех возможностей для создания современной предметно-пространственной среды в соответствием с требованием ФГОС.                                                                                                                      - Взаимодействие с семьями воспитанников - обеспечение открытости дошкольного образования, доступности информации, регулярное информирование, обеспечение максимального участия родителей в образовательном процессе, обеспечение педагогической поддержки семьи и повышение компетентности родителей в вопросах развития, образования, охраны и укрепления здоровья детей, обеспечение единства подходов к воспитанию детей в условиях дошкольного образовательного учреждения и семьи.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320040" y="350520"/>
            <a:ext cx="8458200" cy="6324600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20000"/>
              </a:lnSpc>
              <a:buNone/>
            </a:pPr>
            <a:r>
              <a:rPr lang="ru-RU" sz="3200" b="1" dirty="0" smtClean="0">
                <a:solidFill>
                  <a:srgbClr val="FF0000"/>
                </a:solidFill>
              </a:rPr>
              <a:t>Содержание </a:t>
            </a:r>
            <a:r>
              <a:rPr lang="ru-RU" sz="3200" b="1" dirty="0" smtClean="0"/>
              <a:t>Программы обеспечивает развитие личности, мотивации и способностей детей в различных видах деятельности и охватывает следующие структурные единицы, представляющие определенные направления развития и образования детей: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v"/>
            </a:pPr>
            <a:r>
              <a:rPr lang="ru-RU" sz="3200" b="1" dirty="0" smtClean="0"/>
              <a:t> Социально-коммуникативное развитие; 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v"/>
            </a:pPr>
            <a:r>
              <a:rPr lang="ru-RU" sz="3200" b="1" dirty="0" smtClean="0"/>
              <a:t>Познавательное развитие; 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v"/>
            </a:pPr>
            <a:r>
              <a:rPr lang="ru-RU" sz="3200" b="1" dirty="0" smtClean="0"/>
              <a:t>Речевое развитие; 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v"/>
            </a:pPr>
            <a:r>
              <a:rPr lang="ru-RU" sz="3200" b="1" dirty="0" smtClean="0"/>
              <a:t>Художественно-эстетическое развитие; 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v"/>
            </a:pPr>
            <a:r>
              <a:rPr lang="ru-RU" sz="3200" b="1" dirty="0" smtClean="0"/>
              <a:t>Физическое развитие. 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3200" b="1" dirty="0" smtClean="0"/>
              <a:t>Содержание Программы отражает следующие аспекты образовательной среды для ребенка дошкольного возраста: 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3200" b="1" dirty="0" smtClean="0"/>
              <a:t>1) Предметно-пространственная развивающая образовательная среда; 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3200" b="1" dirty="0" smtClean="0"/>
              <a:t>2) Характер взаимодействия со взрослыми; 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3200" b="1" dirty="0" smtClean="0"/>
              <a:t>3) Характер взаимодействия с другими детьми;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3200" b="1" dirty="0" smtClean="0"/>
              <a:t>4) Система отношений ребенка к миру, к другим людям, к себе самому.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383</TotalTime>
  <Words>1967</Words>
  <Application>Microsoft Office PowerPoint</Application>
  <PresentationFormat>Экран (4:3)</PresentationFormat>
  <Paragraphs>182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6" baseType="lpstr">
      <vt:lpstr>SimSun</vt:lpstr>
      <vt:lpstr>Arial</vt:lpstr>
      <vt:lpstr>Arial Unicode MS</vt:lpstr>
      <vt:lpstr>Calibri</vt:lpstr>
      <vt:lpstr>Century Schoolbook</vt:lpstr>
      <vt:lpstr>Mangal</vt:lpstr>
      <vt:lpstr>Symbol</vt:lpstr>
      <vt:lpstr>Times New Roman</vt:lpstr>
      <vt:lpstr>Wingdings</vt:lpstr>
      <vt:lpstr>Wingdings 2</vt:lpstr>
      <vt:lpstr>Эркер</vt:lpstr>
      <vt:lpstr>Краткая презентация  образовательной программы дошкольного образовательного учреждения (ОП ДО)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ОП ДО</vt:lpstr>
      <vt:lpstr> ОП включает:</vt:lpstr>
      <vt:lpstr>Презентация PowerPoint</vt:lpstr>
      <vt:lpstr>Презентация PowerPoint</vt:lpstr>
      <vt:lpstr>Презентация PowerPoint</vt:lpstr>
      <vt:lpstr>Специфика контингента воспитанников ДОУ </vt:lpstr>
      <vt:lpstr>Характеристика взаимодействия ДОУ  с семьями воспитанников </vt:lpstr>
      <vt:lpstr>Задачи взаимодействия: </vt:lpstr>
      <vt:lpstr>        Формы работы по взаимодействию с родителями</vt:lpstr>
      <vt:lpstr>Презентация PowerPoint</vt:lpstr>
      <vt:lpstr>Общая цель воспитания  в ДОУ</vt:lpstr>
      <vt:lpstr>Общие задачи воспитания : </vt:lpstr>
      <vt:lpstr>Направления воспитания </vt:lpstr>
      <vt:lpstr>Концептуальные положения воспитательной системы ДОУ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 образовательной программы дошкольного образовательного учреждения (ОП ДО)</dc:title>
  <dc:creator>User</dc:creator>
  <cp:lastModifiedBy>RePack by Diakov</cp:lastModifiedBy>
  <cp:revision>11</cp:revision>
  <dcterms:created xsi:type="dcterms:W3CDTF">2023-08-02T09:43:03Z</dcterms:created>
  <dcterms:modified xsi:type="dcterms:W3CDTF">2024-02-19T13:25:28Z</dcterms:modified>
</cp:coreProperties>
</file>